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68" r:id="rId5"/>
    <p:sldId id="264" r:id="rId6"/>
    <p:sldId id="271" r:id="rId7"/>
    <p:sldId id="260" r:id="rId8"/>
    <p:sldId id="269" r:id="rId9"/>
    <p:sldId id="270" r:id="rId10"/>
    <p:sldId id="266" r:id="rId11"/>
    <p:sldId id="262" r:id="rId12"/>
    <p:sldId id="261" r:id="rId13"/>
    <p:sldId id="263" r:id="rId14"/>
    <p:sldId id="265" r:id="rId15"/>
    <p:sldId id="272" r:id="rId16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80" autoAdjust="0"/>
  </p:normalViewPr>
  <p:slideViewPr>
    <p:cSldViewPr>
      <p:cViewPr>
        <p:scale>
          <a:sx n="96" d="100"/>
          <a:sy n="96" d="100"/>
        </p:scale>
        <p:origin x="-1980" y="-6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D1341-87FB-4796-99EF-E372FDD897A7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DB547-1645-4D7B-8808-33D79D03579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2020-03-09: Version </a:t>
            </a:r>
            <a:r>
              <a:rPr lang="en-US" dirty="0" smtClean="0"/>
              <a:t>1.0</a:t>
            </a:r>
            <a:endParaRPr lang="en-US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DB547-1645-4D7B-8808-33D79D03579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652757"/>
            <a:ext cx="82296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>
              <a:solidFill>
                <a:prstClr val="black"/>
              </a:solidFill>
            </a:endParaRP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56636F-9E64-48A9-A0E8-D6911EA208CE}" type="datetimeFigureOut">
              <a:rPr lang="nb-NO" smtClean="0"/>
              <a:pPr/>
              <a:t>07.10.2024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627533"/>
            <a:ext cx="82296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491630"/>
            <a:ext cx="8229600" cy="3528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pic>
        <p:nvPicPr>
          <p:cNvPr id="7" name="Bilde 6" descr="PPT template.jpg"/>
          <p:cNvPicPr>
            <a:picLocks noChangeAspect="1"/>
          </p:cNvPicPr>
          <p:nvPr userDrawn="1"/>
        </p:nvPicPr>
        <p:blipFill>
          <a:blip r:embed="rId13" cstate="print"/>
          <a:srcRect t="6818" b="7336"/>
          <a:stretch>
            <a:fillRect/>
          </a:stretch>
        </p:blipFill>
        <p:spPr>
          <a:xfrm>
            <a:off x="0" y="0"/>
            <a:ext cx="9144000" cy="648072"/>
          </a:xfrm>
          <a:prstGeom prst="rect">
            <a:avLst/>
          </a:prstGeom>
        </p:spPr>
      </p:pic>
      <p:pic>
        <p:nvPicPr>
          <p:cNvPr id="8" name="Bilde 7" descr="PPT template.jpg"/>
          <p:cNvPicPr>
            <a:picLocks noChangeAspect="1"/>
          </p:cNvPicPr>
          <p:nvPr userDrawn="1"/>
        </p:nvPicPr>
        <p:blipFill>
          <a:blip r:embed="rId13" cstate="print"/>
          <a:srcRect l="30033" t="66906"/>
          <a:stretch>
            <a:fillRect/>
          </a:stretch>
        </p:blipFill>
        <p:spPr>
          <a:xfrm>
            <a:off x="0" y="4999484"/>
            <a:ext cx="9144000" cy="14401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dirty="0" err="1">
                <a:solidFill>
                  <a:prstClr val="black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dirty="0">
                <a:solidFill>
                  <a:prstClr val="black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dirty="0" err="1">
                <a:solidFill>
                  <a:prstClr val="black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dirty="0">
                <a:solidFill>
                  <a:prstClr val="black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prstClr val="white"/>
                </a:solidFill>
                <a:latin typeface="Arial Black" pitchFamily="34" charset="0"/>
              </a:rPr>
              <a:t>Victoria Per </a:t>
            </a:r>
            <a:r>
              <a:rPr lang="nb-NO" sz="700" b="1" dirty="0" err="1">
                <a:solidFill>
                  <a:prstClr val="white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prstClr val="white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 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b-NO" dirty="0" err="1" smtClean="0"/>
              <a:t>Strike+OCA</a:t>
            </a:r>
            <a:r>
              <a:rPr lang="nb-NO" dirty="0" smtClean="0"/>
              <a:t> Escort</a:t>
            </a:r>
          </a:p>
          <a:p>
            <a:r>
              <a:rPr lang="nb-NO" dirty="0" smtClean="0"/>
              <a:t>Range 23</a:t>
            </a:r>
            <a:endParaRPr lang="nb-NO" dirty="0" smtClean="0"/>
          </a:p>
        </p:txBody>
      </p:sp>
      <p:pic>
        <p:nvPicPr>
          <p:cNvPr id="4" name="Bilde 3" descr="PPT template.jpg"/>
          <p:cNvPicPr>
            <a:picLocks noChangeAspect="1"/>
          </p:cNvPicPr>
          <p:nvPr/>
        </p:nvPicPr>
        <p:blipFill>
          <a:blip r:embed="rId3" cstate="print"/>
          <a:srcRect t="6818" b="7336"/>
          <a:stretch>
            <a:fillRect/>
          </a:stretch>
        </p:blipFill>
        <p:spPr>
          <a:xfrm>
            <a:off x="0" y="0"/>
            <a:ext cx="9144000" cy="648072"/>
          </a:xfrm>
          <a:prstGeom prst="rect">
            <a:avLst/>
          </a:prstGeom>
        </p:spPr>
      </p:pic>
      <p:pic>
        <p:nvPicPr>
          <p:cNvPr id="5" name="Bilde 4" descr="PPT template.jpg"/>
          <p:cNvPicPr>
            <a:picLocks noChangeAspect="1"/>
          </p:cNvPicPr>
          <p:nvPr/>
        </p:nvPicPr>
        <p:blipFill>
          <a:blip r:embed="rId3" cstate="print"/>
          <a:srcRect l="30033" t="66906"/>
          <a:stretch>
            <a:fillRect/>
          </a:stretch>
        </p:blipFill>
        <p:spPr>
          <a:xfrm>
            <a:off x="0" y="4999484"/>
            <a:ext cx="9144000" cy="1440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AAR Support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0" y="4299942"/>
            <a:ext cx="9144000" cy="7113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 smtClean="0"/>
              <a:t>BLUE: </a:t>
            </a:r>
            <a:r>
              <a:rPr lang="en-US" sz="1400" dirty="0" smtClean="0"/>
              <a:t>AR202 </a:t>
            </a:r>
            <a:r>
              <a:rPr lang="en-US" sz="1400" dirty="0" smtClean="0"/>
              <a:t>(F-16)  </a:t>
            </a:r>
            <a:r>
              <a:rPr lang="en-US" sz="1400" dirty="0" smtClean="0"/>
              <a:t>AR302 </a:t>
            </a:r>
            <a:r>
              <a:rPr lang="en-US" sz="1400" dirty="0" smtClean="0"/>
              <a:t>(F-14, F/A-18)</a:t>
            </a:r>
          </a:p>
          <a:p>
            <a:r>
              <a:rPr lang="en-US" sz="1400" dirty="0" smtClean="0"/>
              <a:t>RED: </a:t>
            </a:r>
            <a:r>
              <a:rPr lang="en-US" sz="1400" dirty="0" smtClean="0"/>
              <a:t>Tankers available on request in range 22, but not needed for scenario</a:t>
            </a:r>
            <a:endParaRPr lang="en-US" sz="1400" dirty="0" smtClean="0"/>
          </a:p>
          <a:p>
            <a:r>
              <a:rPr lang="en-US" sz="1400" dirty="0" smtClean="0"/>
              <a:t>Tankers need to be activated via F10 menu manually (Blue will activate BLUE tanker, Red will activate RED tanker)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9754" y="771550"/>
            <a:ext cx="6679486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Sylinder 1"/>
          <p:cNvSpPr txBox="1"/>
          <p:nvPr/>
        </p:nvSpPr>
        <p:spPr>
          <a:xfrm>
            <a:off x="0" y="627534"/>
            <a:ext cx="9144000" cy="438373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 smtClean="0"/>
              <a:t>This mission is conducted in the following way:</a:t>
            </a:r>
          </a:p>
          <a:p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Blue force plan according this this brief. </a:t>
            </a:r>
          </a:p>
          <a:p>
            <a:pPr>
              <a:buFontTx/>
              <a:buChar char="-"/>
            </a:pPr>
            <a:r>
              <a:rPr lang="en-US" sz="1400" dirty="0" smtClean="0"/>
              <a:t>Red force (aggressor conduct own plan in according to Red Commanders intent, to facilitate and meet Blue force training objectives.)</a:t>
            </a:r>
          </a:p>
          <a:p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Flight announces killed by announcing on </a:t>
            </a:r>
            <a:r>
              <a:rPr lang="en-US" sz="1400" dirty="0" err="1" smtClean="0"/>
              <a:t>Safety&amp;Kill</a:t>
            </a:r>
            <a:r>
              <a:rPr lang="en-US" sz="1400" dirty="0" smtClean="0"/>
              <a:t> freq (or AWACS freq if AWACS is supporting) &amp; by squawking IFF 4000</a:t>
            </a:r>
          </a:p>
          <a:p>
            <a:pPr>
              <a:buFontTx/>
              <a:buChar char="-"/>
            </a:pPr>
            <a:r>
              <a:rPr lang="en-US" sz="1400" dirty="0" smtClean="0"/>
              <a:t> Once killed,  RED (aggressor) aircraft will spiral and dive down toward the ground and flow to reset area. </a:t>
            </a:r>
          </a:p>
          <a:p>
            <a:pPr>
              <a:buFontTx/>
              <a:buChar char="-"/>
            </a:pPr>
            <a:r>
              <a:rPr lang="en-US" sz="1400" dirty="0" smtClean="0"/>
              <a:t>BLUE will continue regardless of </a:t>
            </a:r>
            <a:r>
              <a:rPr lang="en-US" sz="1400" dirty="0" err="1" smtClean="0"/>
              <a:t>beeing</a:t>
            </a:r>
            <a:r>
              <a:rPr lang="en-US" sz="1400" dirty="0" smtClean="0"/>
              <a:t> it. Red aggressors will land/touch-and-go at Reset airfield, and can get airborne again immediately to get back in the fight. (If AWACS is supporting BLUE, then AWACS can </a:t>
            </a:r>
            <a:r>
              <a:rPr lang="en-US" sz="1400" dirty="0" err="1" smtClean="0"/>
              <a:t>respawn</a:t>
            </a:r>
            <a:r>
              <a:rPr lang="en-US" sz="1400" dirty="0" smtClean="0"/>
              <a:t> red aggressors outside reset points at AWACS discretion).</a:t>
            </a:r>
          </a:p>
          <a:p>
            <a:pPr>
              <a:buFontTx/>
              <a:buChar char="-"/>
            </a:pPr>
            <a:r>
              <a:rPr lang="en-US" sz="1400" dirty="0" smtClean="0"/>
              <a:t> Flights observes kills by missile script information</a:t>
            </a:r>
          </a:p>
          <a:p>
            <a:pPr>
              <a:buFontTx/>
              <a:buChar char="-"/>
            </a:pPr>
            <a:r>
              <a:rPr lang="en-US" sz="1400" dirty="0" smtClean="0"/>
              <a:t>RESET BLUE: N/A – Continue mission and debrief hits after event</a:t>
            </a:r>
          </a:p>
          <a:p>
            <a:pPr>
              <a:buFontTx/>
              <a:buChar char="-"/>
            </a:pPr>
            <a:r>
              <a:rPr lang="en-US" sz="1400" dirty="0" smtClean="0"/>
              <a:t>RESET RED: </a:t>
            </a:r>
            <a:r>
              <a:rPr lang="en-US" sz="1400" dirty="0" err="1" smtClean="0"/>
              <a:t>Kallax</a:t>
            </a:r>
            <a:r>
              <a:rPr lang="en-US" sz="1400" dirty="0" smtClean="0"/>
              <a:t> airbase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HARD DECK: N/A</a:t>
            </a:r>
          </a:p>
          <a:p>
            <a:pPr>
              <a:buFontTx/>
              <a:buChar char="-"/>
            </a:pPr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IF AWACS is supporting RED side: (BLUE AWACS on by default)</a:t>
            </a:r>
          </a:p>
          <a:p>
            <a:pPr lvl="1">
              <a:buFontTx/>
              <a:buChar char="-"/>
            </a:pPr>
            <a:r>
              <a:rPr lang="en-US" sz="1400" dirty="0" smtClean="0"/>
              <a:t>RED AWACS </a:t>
            </a:r>
            <a:r>
              <a:rPr lang="en-US" sz="1400" dirty="0" smtClean="0"/>
              <a:t>need to be activated using F10 menu </a:t>
            </a:r>
            <a:r>
              <a:rPr lang="en-US" sz="1400" dirty="0" smtClean="0"/>
              <a:t>(</a:t>
            </a:r>
            <a:r>
              <a:rPr lang="en-US" sz="1400" dirty="0" smtClean="0"/>
              <a:t>WIZARD</a:t>
            </a:r>
            <a:r>
              <a:rPr lang="en-US" sz="1400" dirty="0" smtClean="0"/>
              <a:t>)</a:t>
            </a:r>
            <a:endParaRPr lang="en-US" sz="1400" dirty="0" smtClean="0"/>
          </a:p>
          <a:p>
            <a:pPr lvl="1">
              <a:buFontTx/>
              <a:buChar char="-"/>
            </a:pPr>
            <a:endParaRPr lang="en-US" sz="1400" dirty="0" smtClean="0"/>
          </a:p>
          <a:p>
            <a:pPr lvl="1">
              <a:buFontTx/>
              <a:buChar char="-"/>
            </a:pPr>
            <a:endParaRPr lang="en-US" sz="1400" dirty="0" smtClean="0"/>
          </a:p>
        </p:txBody>
      </p:sp>
      <p:sp>
        <p:nvSpPr>
          <p:cNvPr id="3" name="TekstSylinder 2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Flow and admin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Sylinder 1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Command &amp; Control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TekstSylinder 2"/>
          <p:cNvSpPr txBox="1"/>
          <p:nvPr/>
        </p:nvSpPr>
        <p:spPr>
          <a:xfrm>
            <a:off x="0" y="627534"/>
            <a:ext cx="9144000" cy="438373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1400" b="1" u="sng" dirty="0" smtClean="0"/>
          </a:p>
          <a:p>
            <a:endParaRPr lang="en-US" sz="1400" b="1" u="sng" dirty="0" smtClean="0"/>
          </a:p>
          <a:p>
            <a:r>
              <a:rPr lang="en-US" sz="1400" b="1" u="sng" dirty="0" smtClean="0"/>
              <a:t>IF AWACS:</a:t>
            </a:r>
          </a:p>
          <a:p>
            <a:pPr>
              <a:buFontTx/>
              <a:buChar char="-"/>
            </a:pPr>
            <a:r>
              <a:rPr lang="en-US" sz="1400" dirty="0" smtClean="0"/>
              <a:t>If 1 AWACS controller, AWACS will support Blue package</a:t>
            </a:r>
          </a:p>
          <a:p>
            <a:pPr>
              <a:buFontTx/>
              <a:buChar char="-"/>
            </a:pPr>
            <a:r>
              <a:rPr lang="en-US" sz="1400" dirty="0" smtClean="0"/>
              <a:t>Safety &amp; Kill frequency:  </a:t>
            </a:r>
            <a:r>
              <a:rPr lang="en-US" sz="1400" b="1" dirty="0" smtClean="0"/>
              <a:t>242.0</a:t>
            </a:r>
            <a:r>
              <a:rPr lang="en-US" sz="1400" dirty="0" smtClean="0"/>
              <a:t> </a:t>
            </a:r>
            <a:r>
              <a:rPr lang="en-US" sz="1400" dirty="0" smtClean="0"/>
              <a:t>(Range </a:t>
            </a:r>
            <a:r>
              <a:rPr lang="en-US" sz="1400" dirty="0" smtClean="0"/>
              <a:t>23</a:t>
            </a:r>
            <a:r>
              <a:rPr lang="en-US" sz="1400" dirty="0" smtClean="0"/>
              <a:t> </a:t>
            </a:r>
            <a:r>
              <a:rPr lang="en-US" sz="1400" dirty="0" smtClean="0"/>
              <a:t>primary freq)  (monitored by AWACS + aggressors)</a:t>
            </a:r>
          </a:p>
          <a:p>
            <a:pPr>
              <a:buFontTx/>
              <a:buChar char="-"/>
            </a:pPr>
            <a:r>
              <a:rPr lang="en-US" sz="1400" dirty="0" smtClean="0"/>
              <a:t>Tactical freq: (Blue </a:t>
            </a:r>
            <a:r>
              <a:rPr lang="en-US" sz="1400" dirty="0" err="1" smtClean="0"/>
              <a:t>package+AWACS</a:t>
            </a:r>
            <a:r>
              <a:rPr lang="en-US" sz="1400" dirty="0" smtClean="0"/>
              <a:t>) </a:t>
            </a:r>
            <a:r>
              <a:rPr lang="en-US" sz="1400" b="1" dirty="0" smtClean="0"/>
              <a:t>226.5</a:t>
            </a:r>
            <a:r>
              <a:rPr lang="en-US" sz="1400" dirty="0" smtClean="0"/>
              <a:t> (Tactical frequency 1)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en-US" sz="1400" dirty="0" smtClean="0"/>
              <a:t>AWACS controls RED/BLUE on tactical freq and coordinate with the other side for event start and kills on Safety &amp; Kill freq.</a:t>
            </a:r>
          </a:p>
          <a:p>
            <a:endParaRPr lang="en-US" sz="1400" dirty="0" smtClean="0"/>
          </a:p>
          <a:p>
            <a:endParaRPr lang="en-US" sz="1400" dirty="0" smtClean="0"/>
          </a:p>
          <a:p>
            <a:r>
              <a:rPr lang="en-US" sz="1400" b="1" u="sng" dirty="0" smtClean="0"/>
              <a:t>IF NOT AWACS:</a:t>
            </a:r>
          </a:p>
          <a:p>
            <a:endParaRPr lang="en-US" sz="1400" b="1" u="sng" dirty="0" smtClean="0"/>
          </a:p>
          <a:p>
            <a:r>
              <a:rPr lang="en-US" sz="1400" dirty="0" smtClean="0"/>
              <a:t>- Package frequency (BLUE): </a:t>
            </a:r>
            <a:r>
              <a:rPr lang="en-US" sz="1400" b="1" dirty="0" smtClean="0"/>
              <a:t>242.0 </a:t>
            </a:r>
            <a:r>
              <a:rPr lang="en-US" sz="1400" dirty="0" smtClean="0"/>
              <a:t> </a:t>
            </a:r>
            <a:r>
              <a:rPr lang="en-US" sz="1400" dirty="0" smtClean="0"/>
              <a:t>(Range </a:t>
            </a:r>
            <a:r>
              <a:rPr lang="en-US" sz="1400" dirty="0" smtClean="0"/>
              <a:t>23 </a:t>
            </a:r>
            <a:r>
              <a:rPr lang="en-US" sz="1400" dirty="0" smtClean="0"/>
              <a:t>primary freq) </a:t>
            </a:r>
            <a:endParaRPr lang="en-US" sz="1400" b="1" u="sng" dirty="0" smtClean="0"/>
          </a:p>
          <a:p>
            <a:pPr>
              <a:buFontTx/>
              <a:buChar char="-"/>
            </a:pPr>
            <a:r>
              <a:rPr lang="en-US" sz="1400" dirty="0" smtClean="0"/>
              <a:t>Safety &amp; Kill frequency: Range </a:t>
            </a:r>
            <a:r>
              <a:rPr lang="en-US" sz="1400" dirty="0" smtClean="0"/>
              <a:t>23 </a:t>
            </a:r>
            <a:r>
              <a:rPr lang="en-US" sz="1400" dirty="0" smtClean="0"/>
              <a:t>primary (</a:t>
            </a:r>
            <a:r>
              <a:rPr lang="nb-NO" sz="1400" b="1" dirty="0" smtClean="0"/>
              <a:t>242.0</a:t>
            </a:r>
            <a:r>
              <a:rPr lang="nb-NO" sz="1400" dirty="0" smtClean="0"/>
              <a:t>)  </a:t>
            </a:r>
            <a:r>
              <a:rPr lang="nb-NO" sz="1400" dirty="0" smtClean="0"/>
              <a:t>(Aggressors monitor </a:t>
            </a:r>
            <a:r>
              <a:rPr lang="nb-NO" sz="1400" dirty="0" err="1" smtClean="0"/>
              <a:t>package</a:t>
            </a:r>
            <a:r>
              <a:rPr lang="nb-NO" sz="1400" dirty="0" smtClean="0"/>
              <a:t> and </a:t>
            </a:r>
            <a:r>
              <a:rPr lang="nb-NO" sz="1400" dirty="0" err="1" smtClean="0"/>
              <a:t>announce</a:t>
            </a:r>
            <a:r>
              <a:rPr lang="nb-NO" sz="1400" dirty="0" smtClean="0"/>
              <a:t> </a:t>
            </a:r>
            <a:r>
              <a:rPr lang="nb-NO" sz="1400" dirty="0" err="1" smtClean="0"/>
              <a:t>kills/safety/coordination</a:t>
            </a:r>
            <a:r>
              <a:rPr lang="nb-NO" sz="1400" dirty="0" smtClean="0"/>
              <a:t> </a:t>
            </a:r>
            <a:r>
              <a:rPr lang="nb-NO" sz="1400" dirty="0" err="1" smtClean="0"/>
              <a:t>only</a:t>
            </a:r>
            <a:r>
              <a:rPr lang="nb-NO" sz="1400" dirty="0" smtClean="0"/>
              <a:t>)</a:t>
            </a:r>
          </a:p>
          <a:p>
            <a:pPr>
              <a:buFontTx/>
              <a:buChar char="-"/>
            </a:pPr>
            <a:r>
              <a:rPr lang="nb-NO" sz="1400" dirty="0" smtClean="0"/>
              <a:t>All </a:t>
            </a:r>
            <a:r>
              <a:rPr lang="nb-NO" sz="1400" dirty="0" err="1" smtClean="0"/>
              <a:t>kills</a:t>
            </a:r>
            <a:r>
              <a:rPr lang="nb-NO" sz="1400" dirty="0" smtClean="0"/>
              <a:t> </a:t>
            </a:r>
            <a:r>
              <a:rPr lang="nb-NO" sz="1400" dirty="0" err="1" smtClean="0"/>
              <a:t>announced</a:t>
            </a:r>
            <a:r>
              <a:rPr lang="nb-NO" sz="1400" dirty="0" smtClean="0"/>
              <a:t> </a:t>
            </a:r>
            <a:r>
              <a:rPr lang="nb-NO" sz="1400" dirty="0" err="1" smtClean="0"/>
              <a:t>on</a:t>
            </a:r>
            <a:r>
              <a:rPr lang="nb-NO" sz="1400" dirty="0" smtClean="0"/>
              <a:t> S&amp;K </a:t>
            </a:r>
            <a:r>
              <a:rPr lang="nb-NO" sz="1400" dirty="0" err="1" smtClean="0"/>
              <a:t>freq</a:t>
            </a:r>
            <a:endParaRPr lang="nb-NO" sz="1400" dirty="0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699542"/>
            <a:ext cx="8229600" cy="4320479"/>
          </a:xfrm>
        </p:spPr>
        <p:txBody>
          <a:bodyPr>
            <a:norm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MISSION: </a:t>
            </a:r>
            <a:r>
              <a:rPr lang="en-US" sz="1400" dirty="0" smtClean="0"/>
              <a:t>DEFEND RED TERRITORY FROM BLUE INTRUSION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RED LOSSES ALLOWED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RISK LEVEL: HIGH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TRAINING OBJECTIVES: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r>
              <a:rPr lang="en-US" sz="1400" dirty="0" smtClean="0"/>
              <a:t>	- Objective 1: DCA CAP mission</a:t>
            </a:r>
            <a:br>
              <a:rPr lang="en-US" sz="1400" dirty="0" smtClean="0"/>
            </a:br>
            <a:r>
              <a:rPr lang="en-US" sz="1400" dirty="0" smtClean="0"/>
              <a:t>- Objective 2: Practice Grinder tactics (Counter Rotating CAP)</a:t>
            </a:r>
            <a:br>
              <a:rPr lang="en-US" sz="1400" dirty="0" smtClean="0"/>
            </a:br>
            <a:r>
              <a:rPr lang="en-US" sz="1400" dirty="0" smtClean="0"/>
              <a:t>- Objective 3: Good SA on potential threats </a:t>
            </a:r>
            <a:br>
              <a:rPr lang="en-US" sz="1400" dirty="0" smtClean="0"/>
            </a:br>
            <a:r>
              <a:rPr lang="en-US" sz="1400" dirty="0" smtClean="0"/>
              <a:t>- Objective 4: Timeline for engagement</a:t>
            </a:r>
            <a:br>
              <a:rPr lang="en-US" sz="1400" dirty="0" smtClean="0"/>
            </a:br>
            <a:r>
              <a:rPr lang="en-US" sz="1400" dirty="0" smtClean="0"/>
              <a:t>- Objective 5: Communications within the flight</a:t>
            </a:r>
            <a:br>
              <a:rPr lang="en-US" sz="1400" dirty="0" smtClean="0"/>
            </a:br>
            <a:r>
              <a:rPr lang="en-US" sz="1400" dirty="0" smtClean="0"/>
              <a:t>- Objective 6: Missile </a:t>
            </a:r>
            <a:r>
              <a:rPr lang="en-US" sz="1400" dirty="0" err="1" smtClean="0"/>
              <a:t>defence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- Objective 7: Mission planning and flight briefing</a:t>
            </a:r>
            <a:br>
              <a:rPr lang="en-US" sz="1400" dirty="0" smtClean="0"/>
            </a:br>
            <a:r>
              <a:rPr lang="en-US" sz="1400" dirty="0" smtClean="0"/>
              <a:t>- Objective 8: Flight lead and wingman training 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Red Commanders intent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Red</a:t>
            </a:r>
            <a:r>
              <a:rPr lang="en-US" sz="3200" b="1" dirty="0" smtClean="0">
                <a:solidFill>
                  <a:schemeClr val="bg1"/>
                </a:solidFill>
              </a:rPr>
              <a:t> ALR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771550"/>
            <a:ext cx="3952438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8" y="699542"/>
            <a:ext cx="4032448" cy="4052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179512" y="2571750"/>
            <a:ext cx="4176464" cy="7200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ktangel 7"/>
          <p:cNvSpPr/>
          <p:nvPr/>
        </p:nvSpPr>
        <p:spPr>
          <a:xfrm>
            <a:off x="4788024" y="2859782"/>
            <a:ext cx="4355976" cy="115212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4515965"/>
            <a:ext cx="9144000" cy="4953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 smtClean="0"/>
              <a:t>Scenario: </a:t>
            </a:r>
            <a:r>
              <a:rPr lang="en-US" sz="1400" dirty="0" smtClean="0"/>
              <a:t>REDLAND </a:t>
            </a:r>
            <a:r>
              <a:rPr lang="en-US" sz="1400" dirty="0" smtClean="0"/>
              <a:t>and </a:t>
            </a:r>
            <a:r>
              <a:rPr lang="en-US" sz="1400" dirty="0" smtClean="0"/>
              <a:t>BLUELAND </a:t>
            </a:r>
            <a:r>
              <a:rPr lang="en-US" sz="1400" dirty="0" smtClean="0"/>
              <a:t>at war. </a:t>
            </a:r>
            <a:r>
              <a:rPr lang="en-US" sz="1400" dirty="0" smtClean="0"/>
              <a:t>BLUELAND have picked up intelligence regarding a possible chemical weapon attack against BLUELAND using SCUDS. SCUDS are forward staged into covert military storage close to the border (FLOT)</a:t>
            </a:r>
            <a:endParaRPr lang="en-US" sz="14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SITUATION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09327" y="699542"/>
            <a:ext cx="6536548" cy="37444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3795886"/>
            <a:ext cx="9144000" cy="121538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 smtClean="0"/>
              <a:t>Strike </a:t>
            </a:r>
            <a:r>
              <a:rPr lang="en-US" sz="1400" dirty="0" smtClean="0"/>
              <a:t>military storages</a:t>
            </a:r>
            <a:endParaRPr lang="en-US" sz="1400" dirty="0" smtClean="0"/>
          </a:p>
          <a:p>
            <a:r>
              <a:rPr lang="en-US" sz="1400" dirty="0" smtClean="0"/>
              <a:t>Task strike flight: Conduct strike</a:t>
            </a:r>
          </a:p>
          <a:p>
            <a:r>
              <a:rPr lang="en-US" sz="1400" dirty="0" smtClean="0"/>
              <a:t>Task escort flight: Escort strike flight</a:t>
            </a:r>
          </a:p>
          <a:p>
            <a:r>
              <a:rPr lang="en-US" sz="1400" dirty="0" smtClean="0"/>
              <a:t>Time On Target (TOT): Escort flight and Strike flight need to set a TOT for planning purposes.</a:t>
            </a:r>
          </a:p>
          <a:p>
            <a:endParaRPr lang="en-US" sz="14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MISSION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0515" y="699542"/>
            <a:ext cx="6075821" cy="30243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87574"/>
            <a:ext cx="9144000" cy="4032447"/>
          </a:xfrm>
        </p:spPr>
        <p:txBody>
          <a:bodyPr>
            <a:norm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BLUE MISSION: </a:t>
            </a: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Task: </a:t>
            </a:r>
            <a:r>
              <a:rPr lang="en-US" sz="1400" dirty="0" smtClean="0"/>
              <a:t>Strike </a:t>
            </a:r>
            <a:r>
              <a:rPr lang="en-US" sz="1400" dirty="0" smtClean="0"/>
              <a:t>REDLAND military storages</a:t>
            </a: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Purpose: </a:t>
            </a:r>
            <a:r>
              <a:rPr lang="en-US" sz="1400" dirty="0" smtClean="0"/>
              <a:t>Prevent REDLAND SCUDs to be used for chemical weapon attacks.</a:t>
            </a: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BLUE LOSSES NOT ALLOWED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FontTx/>
              <a:buChar char="-"/>
            </a:pPr>
            <a:r>
              <a:rPr lang="en-US" sz="1400" dirty="0" smtClean="0"/>
              <a:t>RISK LEVEL: MEDIUM</a:t>
            </a:r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r>
              <a:rPr lang="en-US" sz="1400" b="1" dirty="0" smtClean="0"/>
              <a:t>TRAINING OBJECTIVES:</a:t>
            </a:r>
          </a:p>
          <a:p>
            <a:pPr marL="22860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r>
              <a:rPr lang="en-US" sz="1400" dirty="0" smtClean="0"/>
              <a:t>	</a:t>
            </a:r>
            <a:r>
              <a:rPr lang="nb-NO" sz="1400" dirty="0" smtClean="0"/>
              <a:t> </a:t>
            </a:r>
            <a:r>
              <a:rPr lang="nb-NO" sz="1400" dirty="0" err="1" smtClean="0"/>
              <a:t>-Objective</a:t>
            </a:r>
            <a:r>
              <a:rPr lang="nb-NO" sz="1400" dirty="0" smtClean="0"/>
              <a:t> 1: OCA Escort </a:t>
            </a:r>
            <a:r>
              <a:rPr lang="nb-NO" sz="1400" dirty="0" err="1" smtClean="0"/>
              <a:t>Mission</a:t>
            </a:r>
            <a:r>
              <a:rPr lang="nb-NO" sz="1400" dirty="0" smtClean="0"/>
              <a:t/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2: </a:t>
            </a:r>
            <a:r>
              <a:rPr lang="nb-NO" sz="1400" dirty="0" err="1" smtClean="0"/>
              <a:t>Communication</a:t>
            </a:r>
            <a:r>
              <a:rPr lang="nb-NO" sz="1400" dirty="0" smtClean="0"/>
              <a:t> </a:t>
            </a:r>
            <a:r>
              <a:rPr lang="nb-NO" sz="1400" dirty="0" err="1" smtClean="0"/>
              <a:t>between</a:t>
            </a:r>
            <a:r>
              <a:rPr lang="nb-NO" sz="1400" dirty="0" smtClean="0"/>
              <a:t> </a:t>
            </a:r>
            <a:r>
              <a:rPr lang="nb-NO" sz="1400" dirty="0" err="1" smtClean="0"/>
              <a:t>flights</a:t>
            </a:r>
            <a:r>
              <a:rPr lang="nb-NO" sz="1400" dirty="0" smtClean="0"/>
              <a:t> (Strike + Escort)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3: </a:t>
            </a:r>
            <a:r>
              <a:rPr lang="nb-NO" sz="1400" dirty="0" err="1" smtClean="0"/>
              <a:t>Mission</a:t>
            </a:r>
            <a:r>
              <a:rPr lang="nb-NO" sz="1400" dirty="0" smtClean="0"/>
              <a:t> planning and </a:t>
            </a:r>
            <a:r>
              <a:rPr lang="nb-NO" sz="1400" dirty="0" err="1" smtClean="0"/>
              <a:t>flight</a:t>
            </a:r>
            <a:r>
              <a:rPr lang="nb-NO" sz="1400" dirty="0" smtClean="0"/>
              <a:t> briefing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4: BVR timeline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5: ROE 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6: </a:t>
            </a:r>
            <a:r>
              <a:rPr lang="nb-NO" sz="1400" dirty="0" err="1" smtClean="0"/>
              <a:t>Commit</a:t>
            </a:r>
            <a:r>
              <a:rPr lang="nb-NO" sz="1400" dirty="0" smtClean="0"/>
              <a:t> </a:t>
            </a:r>
            <a:r>
              <a:rPr lang="nb-NO" sz="1400" dirty="0" err="1" smtClean="0"/>
              <a:t>criteria</a:t>
            </a:r>
            <a:r>
              <a:rPr lang="nb-NO" sz="1400" dirty="0" smtClean="0"/>
              <a:t>(s)</a:t>
            </a:r>
            <a:br>
              <a:rPr lang="nb-NO" sz="1400" dirty="0" smtClean="0"/>
            </a:br>
            <a:r>
              <a:rPr lang="nb-NO" sz="1400" dirty="0" smtClean="0"/>
              <a:t>- </a:t>
            </a:r>
            <a:r>
              <a:rPr lang="nb-NO" sz="1400" dirty="0" err="1" smtClean="0"/>
              <a:t>Objective</a:t>
            </a:r>
            <a:r>
              <a:rPr lang="nb-NO" sz="1400" dirty="0" smtClean="0"/>
              <a:t> 7: </a:t>
            </a:r>
            <a:r>
              <a:rPr lang="nb-NO" sz="1400" dirty="0" err="1" smtClean="0"/>
              <a:t>Flightlead</a:t>
            </a:r>
            <a:r>
              <a:rPr lang="nb-NO" sz="1400" dirty="0" smtClean="0"/>
              <a:t> and </a:t>
            </a:r>
            <a:r>
              <a:rPr lang="nb-NO" sz="1400" dirty="0" err="1" smtClean="0"/>
              <a:t>wingman</a:t>
            </a:r>
            <a:r>
              <a:rPr lang="nb-NO" sz="1400" dirty="0" smtClean="0"/>
              <a:t> </a:t>
            </a:r>
            <a:r>
              <a:rPr lang="nb-NO" sz="1400" dirty="0" err="1" smtClean="0"/>
              <a:t>practice</a:t>
            </a:r>
            <a:r>
              <a:rPr lang="nb-NO" sz="1400" dirty="0" smtClean="0"/>
              <a:t> </a:t>
            </a:r>
            <a:endParaRPr lang="en-US" sz="1400" dirty="0" smtClean="0"/>
          </a:p>
          <a:p>
            <a:pPr marL="228600" lvl="0" indent="-22860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590"/>
              <a:buNone/>
            </a:pPr>
            <a:endParaRPr lang="en-US" sz="1600" dirty="0" smtClean="0"/>
          </a:p>
          <a:p>
            <a:pPr>
              <a:buNone/>
            </a:pPr>
            <a:endParaRPr lang="nb-NO" dirty="0"/>
          </a:p>
        </p:txBody>
      </p:sp>
      <p:sp>
        <p:nvSpPr>
          <p:cNvPr id="5" name="TekstSylinder 4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Blue</a:t>
            </a:r>
            <a:r>
              <a:rPr lang="en-US" sz="3200" b="1" dirty="0" smtClean="0">
                <a:solidFill>
                  <a:schemeClr val="bg1"/>
                </a:solidFill>
              </a:rPr>
              <a:t> Commanders intent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Blue</a:t>
            </a:r>
            <a:r>
              <a:rPr lang="en-US" sz="3200" b="1" dirty="0" smtClean="0">
                <a:solidFill>
                  <a:schemeClr val="bg1"/>
                </a:solidFill>
              </a:rPr>
              <a:t> ALR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771550"/>
            <a:ext cx="3952438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8" y="699542"/>
            <a:ext cx="4032448" cy="4052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ktangel 6"/>
          <p:cNvSpPr/>
          <p:nvPr/>
        </p:nvSpPr>
        <p:spPr>
          <a:xfrm>
            <a:off x="179512" y="1995686"/>
            <a:ext cx="4176464" cy="64807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ktangel 7"/>
          <p:cNvSpPr/>
          <p:nvPr/>
        </p:nvSpPr>
        <p:spPr>
          <a:xfrm>
            <a:off x="4788024" y="1851670"/>
            <a:ext cx="4355976" cy="108012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0" y="3147814"/>
            <a:ext cx="9144000" cy="1863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200" dirty="0" smtClean="0"/>
              <a:t>SAM THREATs: </a:t>
            </a:r>
            <a:r>
              <a:rPr lang="en-US" sz="1200" dirty="0" smtClean="0"/>
              <a:t>SA-2s are protecting REDLAND airfields KALLAX and KEMI TORNIO. In addition SA-11 </a:t>
            </a:r>
            <a:r>
              <a:rPr lang="en-US" sz="1200" dirty="0" smtClean="0"/>
              <a:t>and SA-6 </a:t>
            </a:r>
            <a:r>
              <a:rPr lang="en-US" sz="1200" dirty="0" smtClean="0"/>
              <a:t>are mobile threats likely operating in REDLAND territory.</a:t>
            </a:r>
            <a:endParaRPr lang="en-US" sz="1200" dirty="0" smtClean="0"/>
          </a:p>
          <a:p>
            <a:r>
              <a:rPr lang="en-US" sz="1200" dirty="0" smtClean="0"/>
              <a:t>REDLAND </a:t>
            </a:r>
            <a:r>
              <a:rPr lang="en-US" sz="1200" dirty="0" err="1" smtClean="0"/>
              <a:t>Airforce</a:t>
            </a:r>
            <a:r>
              <a:rPr lang="en-US" sz="1200" dirty="0" smtClean="0"/>
              <a:t> consist of 3 squadrons:</a:t>
            </a:r>
          </a:p>
          <a:p>
            <a:pPr>
              <a:buFontTx/>
              <a:buChar char="-"/>
            </a:pPr>
            <a:r>
              <a:rPr lang="en-US" sz="1200" dirty="0" smtClean="0"/>
              <a:t> Squadron 1: F-16</a:t>
            </a:r>
          </a:p>
          <a:p>
            <a:pPr>
              <a:buFontTx/>
              <a:buChar char="-"/>
            </a:pPr>
            <a:r>
              <a:rPr lang="en-US" sz="1200" dirty="0" smtClean="0"/>
              <a:t> Squadron 2: F/A-18</a:t>
            </a:r>
          </a:p>
          <a:p>
            <a:pPr>
              <a:buFontTx/>
              <a:buChar char="-"/>
            </a:pPr>
            <a:r>
              <a:rPr lang="en-US" sz="1200" dirty="0" smtClean="0"/>
              <a:t>Squadron 3: F-14</a:t>
            </a:r>
          </a:p>
          <a:p>
            <a:pPr>
              <a:buFontTx/>
              <a:buChar char="-"/>
            </a:pPr>
            <a:r>
              <a:rPr lang="en-US" sz="1200" dirty="0" smtClean="0"/>
              <a:t>These squadrons are normally rotating through </a:t>
            </a:r>
            <a:r>
              <a:rPr lang="en-US" sz="1200" dirty="0" smtClean="0"/>
              <a:t>KALLAX and KEMI TORNIO. </a:t>
            </a:r>
            <a:endParaRPr lang="en-US" sz="1200" dirty="0" smtClean="0"/>
          </a:p>
          <a:p>
            <a:r>
              <a:rPr lang="en-US" sz="1200" dirty="0" smtClean="0"/>
              <a:t>These </a:t>
            </a:r>
            <a:r>
              <a:rPr lang="en-US" sz="1200" dirty="0" smtClean="0"/>
              <a:t>3 squadrons normally rotate on DCA (Defensive Counter Air) duties. Normal modus of operandi is to have one flight airborne as a CAP, or on ground alert as a QRA with a </a:t>
            </a:r>
            <a:r>
              <a:rPr lang="en-US" sz="1200" dirty="0" smtClean="0"/>
              <a:t>5 </a:t>
            </a:r>
            <a:r>
              <a:rPr lang="en-US" sz="1200" dirty="0" smtClean="0"/>
              <a:t>minute alert. Normally one additional flight is on backup as QRA 15 minute </a:t>
            </a:r>
            <a:r>
              <a:rPr lang="en-US" sz="1200" dirty="0" smtClean="0"/>
              <a:t>alert.</a:t>
            </a:r>
          </a:p>
          <a:p>
            <a:r>
              <a:rPr lang="en-US" sz="1200" dirty="0" smtClean="0"/>
              <a:t>- REDLAND jets have routinely violated BLUELAND airspace and established CAP on BLUELAND side of border</a:t>
            </a:r>
            <a:endParaRPr lang="en-US" sz="1200" dirty="0" smtClean="0"/>
          </a:p>
        </p:txBody>
      </p:sp>
      <p:sp>
        <p:nvSpPr>
          <p:cNvPr id="4" name="TekstSylinder 3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THREATS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07790" y="679664"/>
            <a:ext cx="4954673" cy="244827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" y="771550"/>
            <a:ext cx="5695100" cy="336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" name="Rektangel 38"/>
          <p:cNvSpPr/>
          <p:nvPr/>
        </p:nvSpPr>
        <p:spPr>
          <a:xfrm>
            <a:off x="2411760" y="2067694"/>
            <a:ext cx="2448272" cy="792088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26680" y="771550"/>
            <a:ext cx="3405656" cy="178476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TRMATGT0</a:t>
            </a:r>
            <a:r>
              <a:rPr lang="nb-NO" dirty="0" smtClean="0"/>
              <a:t>02</a:t>
            </a:r>
            <a:r>
              <a:rPr lang="en-US" dirty="0" smtClean="0"/>
              <a:t> </a:t>
            </a:r>
            <a:r>
              <a:rPr lang="pl-PL" dirty="0" smtClean="0"/>
              <a:t> </a:t>
            </a:r>
            <a:r>
              <a:rPr lang="nb-NO" dirty="0" err="1" smtClean="0"/>
              <a:t>Military</a:t>
            </a:r>
            <a:r>
              <a:rPr lang="nb-NO" dirty="0" smtClean="0"/>
              <a:t> </a:t>
            </a:r>
            <a:r>
              <a:rPr lang="nb-NO" dirty="0" err="1" smtClean="0"/>
              <a:t>Storage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1292984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prstClr val="white"/>
                </a:solidFill>
              </a:rPr>
              <a:t>N</a:t>
            </a:r>
          </a:p>
        </p:txBody>
      </p:sp>
      <p:grpSp>
        <p:nvGrpSpPr>
          <p:cNvPr id="4" name="Gruppe 7"/>
          <p:cNvGrpSpPr/>
          <p:nvPr/>
        </p:nvGrpSpPr>
        <p:grpSpPr>
          <a:xfrm>
            <a:off x="3779907" y="2139702"/>
            <a:ext cx="504054" cy="400110"/>
            <a:chOff x="7092281" y="2681858"/>
            <a:chExt cx="293364" cy="400110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2A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prstClr val="white"/>
                </a:solidFill>
              </a:endParaRPr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0006" y="2576339"/>
            <a:ext cx="3423994" cy="24436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>
                <a:solidFill>
                  <a:prstClr val="black"/>
                </a:solidFill>
              </a:rPr>
              <a:t>DESCRIPTION OF THE DESIRED POINTS OF IMPACT WITH WPN TYPE:</a:t>
            </a:r>
            <a:endParaRPr lang="pl-PL" sz="1200" dirty="0">
              <a:solidFill>
                <a:prstClr val="black"/>
              </a:solidFill>
            </a:endParaRPr>
          </a:p>
          <a:p>
            <a:pPr algn="ctr"/>
            <a:endParaRPr lang="en-US" sz="1200" dirty="0" smtClean="0">
              <a:solidFill>
                <a:prstClr val="black"/>
              </a:solidFill>
            </a:endParaRPr>
          </a:p>
          <a:p>
            <a:r>
              <a:rPr lang="en-US" sz="1200" dirty="0" smtClean="0">
                <a:solidFill>
                  <a:prstClr val="black"/>
                </a:solidFill>
              </a:rPr>
              <a:t>TRMATGT0</a:t>
            </a:r>
            <a:r>
              <a:rPr lang="nb-NO" sz="1200" dirty="0" smtClean="0">
                <a:solidFill>
                  <a:prstClr val="black"/>
                </a:solidFill>
              </a:rPr>
              <a:t>02A</a:t>
            </a:r>
            <a:r>
              <a:rPr lang="pl-PL" sz="1200" dirty="0" smtClean="0">
                <a:solidFill>
                  <a:prstClr val="black"/>
                </a:solidFill>
              </a:rPr>
              <a:t> </a:t>
            </a:r>
            <a:r>
              <a:rPr lang="pl-PL" sz="1200" dirty="0">
                <a:solidFill>
                  <a:prstClr val="black"/>
                </a:solidFill>
              </a:rPr>
              <a:t>–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endParaRPr lang="pl-PL" sz="1200" dirty="0">
              <a:solidFill>
                <a:prstClr val="black"/>
              </a:solidFill>
            </a:endParaRPr>
          </a:p>
          <a:p>
            <a:r>
              <a:rPr lang="pl-PL" sz="1200" dirty="0">
                <a:solidFill>
                  <a:prstClr val="black"/>
                </a:solidFill>
              </a:rPr>
              <a:t>DPI </a:t>
            </a:r>
            <a:r>
              <a:rPr lang="pl-PL" sz="1200" dirty="0" smtClean="0">
                <a:solidFill>
                  <a:prstClr val="black"/>
                </a:solidFill>
              </a:rPr>
              <a:t>1</a:t>
            </a:r>
            <a:r>
              <a:rPr lang="nb-NO" sz="1200" dirty="0" smtClean="0">
                <a:solidFill>
                  <a:prstClr val="black"/>
                </a:solidFill>
              </a:rPr>
              <a:t>:</a:t>
            </a:r>
            <a:r>
              <a:rPr lang="pl-PL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smtClean="0">
                <a:solidFill>
                  <a:prstClr val="black"/>
                </a:solidFill>
              </a:rPr>
              <a:t>N66 05.241 E020 54.175 </a:t>
            </a:r>
            <a:r>
              <a:rPr lang="pl-PL" sz="1200" dirty="0" smtClean="0">
                <a:solidFill>
                  <a:prstClr val="black"/>
                </a:solidFill>
              </a:rPr>
              <a:t>/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Elevation</a:t>
            </a:r>
            <a:r>
              <a:rPr lang="nb-NO" sz="1200" dirty="0" smtClean="0">
                <a:solidFill>
                  <a:prstClr val="black"/>
                </a:solidFill>
              </a:rPr>
              <a:t>: 61ft</a:t>
            </a:r>
          </a:p>
          <a:p>
            <a:endParaRPr lang="nb-NO" sz="1200" dirty="0" smtClean="0">
              <a:solidFill>
                <a:prstClr val="black"/>
              </a:solidFill>
            </a:endParaRPr>
          </a:p>
          <a:p>
            <a:r>
              <a:rPr lang="nb-NO" sz="1200" dirty="0" err="1" smtClean="0">
                <a:solidFill>
                  <a:prstClr val="black"/>
                </a:solidFill>
              </a:rPr>
              <a:t>Weaponeering</a:t>
            </a:r>
            <a:r>
              <a:rPr lang="nb-NO" sz="1200" dirty="0" smtClean="0">
                <a:solidFill>
                  <a:prstClr val="black"/>
                </a:solidFill>
              </a:rPr>
              <a:t>: </a:t>
            </a:r>
          </a:p>
          <a:p>
            <a:r>
              <a:rPr lang="nb-NO" sz="1200" dirty="0" smtClean="0">
                <a:solidFill>
                  <a:prstClr val="black"/>
                </a:solidFill>
              </a:rPr>
              <a:t>2x 500Ibs bomb or 1x 1000Ibs bomb.</a:t>
            </a:r>
          </a:p>
          <a:p>
            <a:endParaRPr lang="nb-NO" sz="1200" dirty="0" smtClean="0">
              <a:solidFill>
                <a:prstClr val="black"/>
              </a:solidFill>
            </a:endParaRPr>
          </a:p>
          <a:p>
            <a:r>
              <a:rPr lang="nb-NO" sz="1200" dirty="0" smtClean="0">
                <a:solidFill>
                  <a:prstClr val="black"/>
                </a:solidFill>
              </a:rPr>
              <a:t>Due to </a:t>
            </a:r>
            <a:r>
              <a:rPr lang="nb-NO" sz="1200" dirty="0" err="1" smtClean="0">
                <a:solidFill>
                  <a:prstClr val="black"/>
                </a:solidFill>
              </a:rPr>
              <a:t>collateral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damage</a:t>
            </a:r>
            <a:r>
              <a:rPr lang="nb-NO" sz="1200" dirty="0" smtClean="0">
                <a:solidFill>
                  <a:prstClr val="black"/>
                </a:solidFill>
              </a:rPr>
              <a:t> risk </a:t>
            </a:r>
            <a:r>
              <a:rPr lang="nb-NO" sz="1200" dirty="0" err="1" smtClean="0">
                <a:solidFill>
                  <a:prstClr val="black"/>
                </a:solidFill>
              </a:rPr>
              <a:t>surrounding</a:t>
            </a:r>
            <a:r>
              <a:rPr lang="nb-NO" sz="1200" dirty="0" smtClean="0">
                <a:solidFill>
                  <a:prstClr val="black"/>
                </a:solidFill>
              </a:rPr>
              <a:t> target PGM is </a:t>
            </a:r>
            <a:r>
              <a:rPr lang="nb-NO" sz="1200" dirty="0" err="1" smtClean="0">
                <a:solidFill>
                  <a:prstClr val="black"/>
                </a:solidFill>
              </a:rPr>
              <a:t>needed</a:t>
            </a:r>
            <a:r>
              <a:rPr lang="nb-NO" sz="1200" dirty="0" smtClean="0">
                <a:solidFill>
                  <a:prstClr val="black"/>
                </a:solidFill>
              </a:rPr>
              <a:t>.</a:t>
            </a:r>
            <a:endParaRPr lang="pl-PL" sz="1200" dirty="0">
              <a:solidFill>
                <a:prstClr val="black"/>
              </a:solidFill>
            </a:endParaRPr>
          </a:p>
          <a:p>
            <a:pPr>
              <a:buFontTx/>
              <a:buChar char="-"/>
            </a:pPr>
            <a:endParaRPr lang="pl-PL" sz="1200" dirty="0">
              <a:solidFill>
                <a:prstClr val="black"/>
              </a:solidFill>
            </a:endParaRPr>
          </a:p>
          <a:p>
            <a:endParaRPr lang="nb-NO" sz="1200" dirty="0">
              <a:solidFill>
                <a:prstClr val="black"/>
              </a:solidFill>
            </a:endParaRPr>
          </a:p>
        </p:txBody>
      </p:sp>
      <p:sp>
        <p:nvSpPr>
          <p:cNvPr id="34" name="TekstSylinder 33"/>
          <p:cNvSpPr txBox="1"/>
          <p:nvPr/>
        </p:nvSpPr>
        <p:spPr>
          <a:xfrm>
            <a:off x="0" y="4199709"/>
            <a:ext cx="5726680" cy="82031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nb-NO" sz="1200" dirty="0" smtClean="0">
                <a:solidFill>
                  <a:prstClr val="black"/>
                </a:solidFill>
              </a:rPr>
              <a:t>TRMATGT002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 is a </a:t>
            </a:r>
            <a:r>
              <a:rPr lang="nb-NO" sz="1200" dirty="0" err="1" smtClean="0">
                <a:solidFill>
                  <a:prstClr val="black"/>
                </a:solidFill>
              </a:rPr>
              <a:t>covert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facility</a:t>
            </a:r>
            <a:r>
              <a:rPr lang="nb-NO" sz="1200" dirty="0" smtClean="0">
                <a:solidFill>
                  <a:prstClr val="black"/>
                </a:solidFill>
              </a:rPr>
              <a:t> for REDLAND </a:t>
            </a:r>
            <a:r>
              <a:rPr lang="nb-NO" sz="1200" dirty="0" err="1" smtClean="0">
                <a:solidFill>
                  <a:prstClr val="black"/>
                </a:solidFill>
              </a:rPr>
              <a:t>SCUDs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that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are</a:t>
            </a:r>
            <a:r>
              <a:rPr lang="nb-NO" sz="1200" dirty="0" smtClean="0">
                <a:solidFill>
                  <a:prstClr val="black"/>
                </a:solidFill>
              </a:rPr>
              <a:t> part </a:t>
            </a:r>
            <a:r>
              <a:rPr lang="nb-NO" sz="1200" dirty="0" err="1" smtClean="0">
                <a:solidFill>
                  <a:prstClr val="black"/>
                </a:solidFill>
              </a:rPr>
              <a:t>of</a:t>
            </a:r>
            <a:r>
              <a:rPr lang="nb-NO" sz="1200" dirty="0" smtClean="0">
                <a:solidFill>
                  <a:prstClr val="black"/>
                </a:solidFill>
              </a:rPr>
              <a:t> 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chemical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weapon</a:t>
            </a:r>
            <a:r>
              <a:rPr lang="nb-NO" sz="1200" dirty="0" smtClean="0">
                <a:solidFill>
                  <a:prstClr val="black"/>
                </a:solidFill>
              </a:rPr>
              <a:t> program. The SCUD </a:t>
            </a:r>
            <a:r>
              <a:rPr lang="nb-NO" sz="1200" dirty="0" err="1" smtClean="0">
                <a:solidFill>
                  <a:prstClr val="black"/>
                </a:solidFill>
              </a:rPr>
              <a:t>launchers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are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prepared</a:t>
            </a:r>
            <a:r>
              <a:rPr lang="nb-NO" sz="1200" dirty="0" smtClean="0">
                <a:solidFill>
                  <a:prstClr val="black"/>
                </a:solidFill>
              </a:rPr>
              <a:t> to </a:t>
            </a:r>
            <a:r>
              <a:rPr lang="nb-NO" sz="1200" dirty="0" err="1" smtClean="0">
                <a:solidFill>
                  <a:prstClr val="black"/>
                </a:solidFill>
              </a:rPr>
              <a:t>load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warheads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with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chemical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weapons</a:t>
            </a:r>
            <a:r>
              <a:rPr lang="nb-NO" sz="1200" dirty="0" smtClean="0">
                <a:solidFill>
                  <a:prstClr val="black"/>
                </a:solidFill>
              </a:rPr>
              <a:t>.</a:t>
            </a:r>
          </a:p>
          <a:p>
            <a:pPr>
              <a:buFontTx/>
              <a:buChar char="-"/>
            </a:pPr>
            <a:r>
              <a:rPr lang="nb-NO" sz="1200" dirty="0" smtClean="0">
                <a:solidFill>
                  <a:prstClr val="black"/>
                </a:solidFill>
              </a:rPr>
              <a:t>Target 2A and 2B must be </a:t>
            </a:r>
            <a:r>
              <a:rPr lang="nb-NO" sz="1200" dirty="0" err="1" smtClean="0">
                <a:solidFill>
                  <a:prstClr val="black"/>
                </a:solidFill>
              </a:rPr>
              <a:t>attacked</a:t>
            </a:r>
            <a:r>
              <a:rPr lang="nb-NO" sz="1200" dirty="0" smtClean="0">
                <a:solidFill>
                  <a:prstClr val="black"/>
                </a:solidFill>
              </a:rPr>
              <a:t> at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same time due to risk </a:t>
            </a:r>
            <a:r>
              <a:rPr lang="nb-NO" sz="1200" dirty="0" err="1" smtClean="0">
                <a:solidFill>
                  <a:prstClr val="black"/>
                </a:solidFill>
              </a:rPr>
              <a:t>of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enemy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withdrawing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high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value</a:t>
            </a:r>
            <a:r>
              <a:rPr lang="nb-NO" sz="1200" dirty="0" smtClean="0">
                <a:solidFill>
                  <a:prstClr val="black"/>
                </a:solidFill>
              </a:rPr>
              <a:t> targets </a:t>
            </a:r>
            <a:r>
              <a:rPr lang="nb-NO" sz="1200" dirty="0" err="1" smtClean="0">
                <a:solidFill>
                  <a:prstClr val="black"/>
                </a:solidFill>
              </a:rPr>
              <a:t>within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. </a:t>
            </a:r>
            <a:endParaRPr lang="nb-NO" sz="1200" dirty="0">
              <a:solidFill>
                <a:prstClr val="black"/>
              </a:solidFill>
            </a:endParaRPr>
          </a:p>
        </p:txBody>
      </p:sp>
      <p:grpSp>
        <p:nvGrpSpPr>
          <p:cNvPr id="5" name="Gruppe 40"/>
          <p:cNvGrpSpPr/>
          <p:nvPr/>
        </p:nvGrpSpPr>
        <p:grpSpPr>
          <a:xfrm>
            <a:off x="7514803" y="2043311"/>
            <a:ext cx="513581" cy="246221"/>
            <a:chOff x="7092280" y="2681858"/>
            <a:chExt cx="513581" cy="246221"/>
          </a:xfrm>
        </p:grpSpPr>
        <p:sp>
          <p:nvSpPr>
            <p:cNvPr id="42" name="TekstSylinder 41"/>
            <p:cNvSpPr txBox="1"/>
            <p:nvPr/>
          </p:nvSpPr>
          <p:spPr>
            <a:xfrm>
              <a:off x="7169621" y="2681858"/>
              <a:ext cx="43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002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4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prstClr val="white"/>
                </a:solidFill>
              </a:endParaRPr>
            </a:p>
          </p:txBody>
        </p:sp>
      </p:grpSp>
      <p:sp>
        <p:nvSpPr>
          <p:cNvPr id="19" name="Rektangel 18"/>
          <p:cNvSpPr/>
          <p:nvPr/>
        </p:nvSpPr>
        <p:spPr>
          <a:xfrm>
            <a:off x="179512" y="2859782"/>
            <a:ext cx="5472608" cy="792088"/>
          </a:xfrm>
          <a:prstGeom prst="rect">
            <a:avLst/>
          </a:pr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Rektangel 19"/>
          <p:cNvSpPr/>
          <p:nvPr/>
        </p:nvSpPr>
        <p:spPr>
          <a:xfrm>
            <a:off x="4644008" y="2283718"/>
            <a:ext cx="1008112" cy="864096"/>
          </a:xfrm>
          <a:prstGeom prst="rect">
            <a:avLst/>
          </a:pr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Rektangel 20"/>
          <p:cNvSpPr/>
          <p:nvPr/>
        </p:nvSpPr>
        <p:spPr>
          <a:xfrm>
            <a:off x="1619672" y="1995686"/>
            <a:ext cx="864096" cy="648072"/>
          </a:xfrm>
          <a:prstGeom prst="rect">
            <a:avLst/>
          </a:pr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TekstSylinder 21"/>
          <p:cNvSpPr txBox="1"/>
          <p:nvPr/>
        </p:nvSpPr>
        <p:spPr>
          <a:xfrm>
            <a:off x="1979712" y="1275606"/>
            <a:ext cx="720080" cy="19581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  <a:prstDash val="sysDash"/>
          </a:ln>
        </p:spPr>
        <p:txBody>
          <a:bodyPr wrap="square" lIns="36000" tIns="36000" rIns="36000" bIns="36000" rtlCol="0">
            <a:spAutoFit/>
          </a:bodyPr>
          <a:lstStyle/>
          <a:p>
            <a:r>
              <a:rPr lang="en-US" sz="800" dirty="0" smtClean="0">
                <a:solidFill>
                  <a:prstClr val="black"/>
                </a:solidFill>
              </a:rPr>
              <a:t>TRMATG002B</a:t>
            </a:r>
            <a:endParaRPr lang="en-US" sz="800" dirty="0">
              <a:solidFill>
                <a:prstClr val="black"/>
              </a:solidFill>
            </a:endParaRPr>
          </a:p>
        </p:txBody>
      </p:sp>
      <p:cxnSp>
        <p:nvCxnSpPr>
          <p:cNvPr id="24" name="Rett pil 23"/>
          <p:cNvCxnSpPr/>
          <p:nvPr/>
        </p:nvCxnSpPr>
        <p:spPr>
          <a:xfrm flipH="1">
            <a:off x="179512" y="1347614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775" y="790600"/>
            <a:ext cx="5508104" cy="339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" name="Rektangel 38"/>
          <p:cNvSpPr/>
          <p:nvPr/>
        </p:nvSpPr>
        <p:spPr>
          <a:xfrm>
            <a:off x="2195736" y="2211710"/>
            <a:ext cx="792088" cy="288032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26680" y="771550"/>
            <a:ext cx="3405656" cy="178476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TRMATGT0</a:t>
            </a:r>
            <a:r>
              <a:rPr lang="nb-NO" dirty="0" smtClean="0"/>
              <a:t>02</a:t>
            </a:r>
            <a:r>
              <a:rPr lang="en-US" dirty="0" smtClean="0"/>
              <a:t> </a:t>
            </a:r>
            <a:r>
              <a:rPr lang="pl-PL" dirty="0" smtClean="0"/>
              <a:t> </a:t>
            </a:r>
            <a:r>
              <a:rPr lang="nb-NO" dirty="0" err="1" smtClean="0"/>
              <a:t>Military</a:t>
            </a:r>
            <a:r>
              <a:rPr lang="nb-NO" dirty="0" smtClean="0"/>
              <a:t> </a:t>
            </a:r>
            <a:r>
              <a:rPr lang="nb-NO" dirty="0" err="1" smtClean="0"/>
              <a:t>Storage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6224039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prstClr val="white"/>
                </a:solidFill>
              </a:rPr>
              <a:t>N</a:t>
            </a:r>
          </a:p>
        </p:txBody>
      </p:sp>
      <p:grpSp>
        <p:nvGrpSpPr>
          <p:cNvPr id="4" name="Gruppe 7"/>
          <p:cNvGrpSpPr/>
          <p:nvPr/>
        </p:nvGrpSpPr>
        <p:grpSpPr>
          <a:xfrm>
            <a:off x="2411760" y="2211710"/>
            <a:ext cx="504054" cy="246221"/>
            <a:chOff x="7092281" y="2681858"/>
            <a:chExt cx="293364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2B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1" y="2715766"/>
              <a:ext cx="125728" cy="182116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prstClr val="white"/>
                </a:solidFill>
              </a:endParaRPr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0006" y="2576339"/>
            <a:ext cx="3423994" cy="24436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>
                <a:solidFill>
                  <a:prstClr val="black"/>
                </a:solidFill>
              </a:rPr>
              <a:t>DESCRIPTION OF THE DESIRED POINTS OF IMPACT WITH WPN TYPE:</a:t>
            </a:r>
            <a:endParaRPr lang="pl-PL" sz="1200" dirty="0">
              <a:solidFill>
                <a:prstClr val="black"/>
              </a:solidFill>
            </a:endParaRPr>
          </a:p>
          <a:p>
            <a:pPr algn="ctr"/>
            <a:endParaRPr lang="en-US" sz="1200" dirty="0" smtClean="0">
              <a:solidFill>
                <a:prstClr val="black"/>
              </a:solidFill>
            </a:endParaRPr>
          </a:p>
          <a:p>
            <a:r>
              <a:rPr lang="en-US" sz="1200" dirty="0" smtClean="0">
                <a:solidFill>
                  <a:prstClr val="black"/>
                </a:solidFill>
              </a:rPr>
              <a:t>TRMATGT0</a:t>
            </a:r>
            <a:r>
              <a:rPr lang="nb-NO" sz="1200" dirty="0" smtClean="0">
                <a:solidFill>
                  <a:prstClr val="black"/>
                </a:solidFill>
              </a:rPr>
              <a:t>02B</a:t>
            </a:r>
            <a:r>
              <a:rPr lang="pl-PL" sz="1200" dirty="0" smtClean="0">
                <a:solidFill>
                  <a:prstClr val="black"/>
                </a:solidFill>
              </a:rPr>
              <a:t> </a:t>
            </a:r>
            <a:r>
              <a:rPr lang="pl-PL" sz="1200" dirty="0">
                <a:solidFill>
                  <a:prstClr val="black"/>
                </a:solidFill>
              </a:rPr>
              <a:t>–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endParaRPr lang="pl-PL" sz="1200" dirty="0">
              <a:solidFill>
                <a:prstClr val="black"/>
              </a:solidFill>
            </a:endParaRPr>
          </a:p>
          <a:p>
            <a:r>
              <a:rPr lang="pl-PL" sz="1200" dirty="0">
                <a:solidFill>
                  <a:prstClr val="black"/>
                </a:solidFill>
              </a:rPr>
              <a:t>DPI </a:t>
            </a:r>
            <a:r>
              <a:rPr lang="pl-PL" sz="1200" dirty="0" smtClean="0">
                <a:solidFill>
                  <a:prstClr val="black"/>
                </a:solidFill>
              </a:rPr>
              <a:t>1</a:t>
            </a:r>
            <a:r>
              <a:rPr lang="nb-NO" sz="1200" dirty="0" smtClean="0">
                <a:solidFill>
                  <a:prstClr val="black"/>
                </a:solidFill>
              </a:rPr>
              <a:t>:</a:t>
            </a:r>
            <a:r>
              <a:rPr lang="pl-PL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smtClean="0">
                <a:solidFill>
                  <a:prstClr val="black"/>
                </a:solidFill>
              </a:rPr>
              <a:t>N66 05.460 E020 55.133</a:t>
            </a:r>
            <a:r>
              <a:rPr lang="pl-PL" sz="1200" dirty="0" smtClean="0">
                <a:solidFill>
                  <a:prstClr val="black"/>
                </a:solidFill>
              </a:rPr>
              <a:t>/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Elevation</a:t>
            </a:r>
            <a:r>
              <a:rPr lang="nb-NO" sz="1200" dirty="0" smtClean="0">
                <a:solidFill>
                  <a:prstClr val="black"/>
                </a:solidFill>
              </a:rPr>
              <a:t>: 52ft</a:t>
            </a:r>
          </a:p>
          <a:p>
            <a:endParaRPr lang="nb-NO" sz="1200" dirty="0" smtClean="0">
              <a:solidFill>
                <a:prstClr val="black"/>
              </a:solidFill>
            </a:endParaRPr>
          </a:p>
          <a:p>
            <a:r>
              <a:rPr lang="nb-NO" sz="1200" dirty="0" err="1" smtClean="0">
                <a:solidFill>
                  <a:prstClr val="black"/>
                </a:solidFill>
              </a:rPr>
              <a:t>Weaponeering</a:t>
            </a:r>
            <a:r>
              <a:rPr lang="nb-NO" sz="1200" dirty="0" smtClean="0">
                <a:solidFill>
                  <a:prstClr val="black"/>
                </a:solidFill>
              </a:rPr>
              <a:t>: </a:t>
            </a:r>
          </a:p>
          <a:p>
            <a:r>
              <a:rPr lang="nb-NO" sz="1200" dirty="0" smtClean="0">
                <a:solidFill>
                  <a:prstClr val="black"/>
                </a:solidFill>
              </a:rPr>
              <a:t>2x 500Ibs bomb or 1x 1000Ibs bomb.</a:t>
            </a:r>
          </a:p>
          <a:p>
            <a:endParaRPr lang="nb-NO" sz="1200" dirty="0" smtClean="0">
              <a:solidFill>
                <a:prstClr val="black"/>
              </a:solidFill>
            </a:endParaRPr>
          </a:p>
          <a:p>
            <a:r>
              <a:rPr lang="nb-NO" sz="1200" dirty="0" smtClean="0">
                <a:solidFill>
                  <a:prstClr val="black"/>
                </a:solidFill>
              </a:rPr>
              <a:t>Due to </a:t>
            </a:r>
            <a:r>
              <a:rPr lang="nb-NO" sz="1200" dirty="0" err="1" smtClean="0">
                <a:solidFill>
                  <a:prstClr val="black"/>
                </a:solidFill>
              </a:rPr>
              <a:t>collateral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damage</a:t>
            </a:r>
            <a:r>
              <a:rPr lang="nb-NO" sz="1200" dirty="0" smtClean="0">
                <a:solidFill>
                  <a:prstClr val="black"/>
                </a:solidFill>
              </a:rPr>
              <a:t> risk </a:t>
            </a:r>
            <a:r>
              <a:rPr lang="nb-NO" sz="1200" dirty="0" err="1" smtClean="0">
                <a:solidFill>
                  <a:prstClr val="black"/>
                </a:solidFill>
              </a:rPr>
              <a:t>surrounding</a:t>
            </a:r>
            <a:r>
              <a:rPr lang="nb-NO" sz="1200" dirty="0" smtClean="0">
                <a:solidFill>
                  <a:prstClr val="black"/>
                </a:solidFill>
              </a:rPr>
              <a:t> target PGM is </a:t>
            </a:r>
            <a:r>
              <a:rPr lang="nb-NO" sz="1200" dirty="0" err="1" smtClean="0">
                <a:solidFill>
                  <a:prstClr val="black"/>
                </a:solidFill>
              </a:rPr>
              <a:t>needed</a:t>
            </a:r>
            <a:r>
              <a:rPr lang="nb-NO" sz="1200" dirty="0" smtClean="0">
                <a:solidFill>
                  <a:prstClr val="black"/>
                </a:solidFill>
              </a:rPr>
              <a:t>.</a:t>
            </a:r>
            <a:endParaRPr lang="pl-PL" sz="1200" dirty="0">
              <a:solidFill>
                <a:prstClr val="black"/>
              </a:solidFill>
            </a:endParaRPr>
          </a:p>
          <a:p>
            <a:pPr>
              <a:buFontTx/>
              <a:buChar char="-"/>
            </a:pPr>
            <a:endParaRPr lang="pl-PL" sz="1200" dirty="0">
              <a:solidFill>
                <a:prstClr val="black"/>
              </a:solidFill>
            </a:endParaRPr>
          </a:p>
          <a:p>
            <a:endParaRPr lang="nb-NO" sz="1200" dirty="0">
              <a:solidFill>
                <a:prstClr val="black"/>
              </a:solidFill>
            </a:endParaRPr>
          </a:p>
        </p:txBody>
      </p:sp>
      <p:sp>
        <p:nvSpPr>
          <p:cNvPr id="34" name="TekstSylinder 33"/>
          <p:cNvSpPr txBox="1"/>
          <p:nvPr/>
        </p:nvSpPr>
        <p:spPr>
          <a:xfrm>
            <a:off x="0" y="4199709"/>
            <a:ext cx="5726680" cy="82031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nb-NO" sz="1200" dirty="0" smtClean="0">
                <a:solidFill>
                  <a:prstClr val="black"/>
                </a:solidFill>
              </a:rPr>
              <a:t>TRMATGT002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 is a </a:t>
            </a:r>
            <a:r>
              <a:rPr lang="nb-NO" sz="1200" dirty="0" err="1" smtClean="0">
                <a:solidFill>
                  <a:prstClr val="black"/>
                </a:solidFill>
              </a:rPr>
              <a:t>covert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facility</a:t>
            </a:r>
            <a:r>
              <a:rPr lang="nb-NO" sz="1200" dirty="0" smtClean="0">
                <a:solidFill>
                  <a:prstClr val="black"/>
                </a:solidFill>
              </a:rPr>
              <a:t> for REDLAND </a:t>
            </a:r>
            <a:r>
              <a:rPr lang="nb-NO" sz="1200" dirty="0" err="1" smtClean="0">
                <a:solidFill>
                  <a:prstClr val="black"/>
                </a:solidFill>
              </a:rPr>
              <a:t>SCUDs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that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are</a:t>
            </a:r>
            <a:r>
              <a:rPr lang="nb-NO" sz="1200" dirty="0" smtClean="0">
                <a:solidFill>
                  <a:prstClr val="black"/>
                </a:solidFill>
              </a:rPr>
              <a:t> part </a:t>
            </a:r>
            <a:r>
              <a:rPr lang="nb-NO" sz="1200" dirty="0" err="1" smtClean="0">
                <a:solidFill>
                  <a:prstClr val="black"/>
                </a:solidFill>
              </a:rPr>
              <a:t>of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chemical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weapon</a:t>
            </a:r>
            <a:r>
              <a:rPr lang="nb-NO" sz="1200" dirty="0" smtClean="0">
                <a:solidFill>
                  <a:prstClr val="black"/>
                </a:solidFill>
              </a:rPr>
              <a:t> program. The SCUD </a:t>
            </a:r>
            <a:r>
              <a:rPr lang="nb-NO" sz="1200" dirty="0" err="1" smtClean="0">
                <a:solidFill>
                  <a:prstClr val="black"/>
                </a:solidFill>
              </a:rPr>
              <a:t>launchers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are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prepared</a:t>
            </a:r>
            <a:r>
              <a:rPr lang="nb-NO" sz="1200" dirty="0" smtClean="0">
                <a:solidFill>
                  <a:prstClr val="black"/>
                </a:solidFill>
              </a:rPr>
              <a:t> to </a:t>
            </a:r>
            <a:r>
              <a:rPr lang="nb-NO" sz="1200" dirty="0" err="1" smtClean="0">
                <a:solidFill>
                  <a:prstClr val="black"/>
                </a:solidFill>
              </a:rPr>
              <a:t>load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warheads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with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chemical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weapons</a:t>
            </a:r>
            <a:r>
              <a:rPr lang="nb-NO" sz="1200" dirty="0" smtClean="0">
                <a:solidFill>
                  <a:prstClr val="black"/>
                </a:solidFill>
              </a:rPr>
              <a:t>.</a:t>
            </a:r>
          </a:p>
          <a:p>
            <a:pPr>
              <a:buFontTx/>
              <a:buChar char="-"/>
            </a:pPr>
            <a:r>
              <a:rPr lang="nb-NO" sz="1200" dirty="0" smtClean="0">
                <a:solidFill>
                  <a:prstClr val="black"/>
                </a:solidFill>
              </a:rPr>
              <a:t>Target 2A and 2B must be </a:t>
            </a:r>
            <a:r>
              <a:rPr lang="nb-NO" sz="1200" dirty="0" err="1" smtClean="0">
                <a:solidFill>
                  <a:prstClr val="black"/>
                </a:solidFill>
              </a:rPr>
              <a:t>attacked</a:t>
            </a:r>
            <a:r>
              <a:rPr lang="nb-NO" sz="1200" dirty="0" smtClean="0">
                <a:solidFill>
                  <a:prstClr val="black"/>
                </a:solidFill>
              </a:rPr>
              <a:t> at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same time due to risk </a:t>
            </a:r>
            <a:r>
              <a:rPr lang="nb-NO" sz="1200" dirty="0" err="1" smtClean="0">
                <a:solidFill>
                  <a:prstClr val="black"/>
                </a:solidFill>
              </a:rPr>
              <a:t>of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enemy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withdrawing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high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value</a:t>
            </a:r>
            <a:r>
              <a:rPr lang="nb-NO" sz="1200" dirty="0" smtClean="0">
                <a:solidFill>
                  <a:prstClr val="black"/>
                </a:solidFill>
              </a:rPr>
              <a:t> targets </a:t>
            </a:r>
            <a:r>
              <a:rPr lang="nb-NO" sz="1200" dirty="0" err="1" smtClean="0">
                <a:solidFill>
                  <a:prstClr val="black"/>
                </a:solidFill>
              </a:rPr>
              <a:t>within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the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military</a:t>
            </a:r>
            <a:r>
              <a:rPr lang="nb-NO" sz="1200" dirty="0" smtClean="0">
                <a:solidFill>
                  <a:prstClr val="black"/>
                </a:solidFill>
              </a:rPr>
              <a:t> </a:t>
            </a:r>
            <a:r>
              <a:rPr lang="nb-NO" sz="1200" dirty="0" err="1" smtClean="0">
                <a:solidFill>
                  <a:prstClr val="black"/>
                </a:solidFill>
              </a:rPr>
              <a:t>storage</a:t>
            </a:r>
            <a:r>
              <a:rPr lang="nb-NO" sz="1200" dirty="0" smtClean="0">
                <a:solidFill>
                  <a:prstClr val="black"/>
                </a:solidFill>
              </a:rPr>
              <a:t>. </a:t>
            </a:r>
            <a:endParaRPr lang="nb-NO" sz="1200" dirty="0">
              <a:solidFill>
                <a:prstClr val="black"/>
              </a:solidFill>
            </a:endParaRPr>
          </a:p>
        </p:txBody>
      </p:sp>
      <p:grpSp>
        <p:nvGrpSpPr>
          <p:cNvPr id="5" name="Gruppe 40"/>
          <p:cNvGrpSpPr/>
          <p:nvPr/>
        </p:nvGrpSpPr>
        <p:grpSpPr>
          <a:xfrm>
            <a:off x="7514803" y="2043311"/>
            <a:ext cx="513581" cy="246221"/>
            <a:chOff x="7092280" y="2681858"/>
            <a:chExt cx="513581" cy="246221"/>
          </a:xfrm>
        </p:grpSpPr>
        <p:sp>
          <p:nvSpPr>
            <p:cNvPr id="42" name="TekstSylinder 41"/>
            <p:cNvSpPr txBox="1"/>
            <p:nvPr/>
          </p:nvSpPr>
          <p:spPr>
            <a:xfrm>
              <a:off x="7169621" y="2681858"/>
              <a:ext cx="43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002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4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prstClr val="white"/>
                </a:solidFill>
              </a:endParaRPr>
            </a:p>
          </p:txBody>
        </p:sp>
      </p:grpSp>
      <p:sp>
        <p:nvSpPr>
          <p:cNvPr id="19" name="Rektangel 18"/>
          <p:cNvSpPr/>
          <p:nvPr/>
        </p:nvSpPr>
        <p:spPr>
          <a:xfrm>
            <a:off x="1619672" y="2067694"/>
            <a:ext cx="1332656" cy="144016"/>
          </a:xfrm>
          <a:prstGeom prst="rect">
            <a:avLst/>
          </a:pr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Rektangel 19"/>
          <p:cNvSpPr/>
          <p:nvPr/>
        </p:nvSpPr>
        <p:spPr>
          <a:xfrm>
            <a:off x="2987824" y="2067694"/>
            <a:ext cx="2520280" cy="432048"/>
          </a:xfrm>
          <a:prstGeom prst="rect">
            <a:avLst/>
          </a:prstGeom>
          <a:solidFill>
            <a:srgbClr val="FFFF00">
              <a:alpha val="10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TekstSylinder 21"/>
          <p:cNvSpPr txBox="1"/>
          <p:nvPr/>
        </p:nvSpPr>
        <p:spPr>
          <a:xfrm>
            <a:off x="1475656" y="1059582"/>
            <a:ext cx="720080" cy="19581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  <a:prstDash val="sysDash"/>
          </a:ln>
        </p:spPr>
        <p:txBody>
          <a:bodyPr wrap="square" lIns="36000" tIns="36000" rIns="36000" bIns="36000" rtlCol="0">
            <a:spAutoFit/>
          </a:bodyPr>
          <a:lstStyle/>
          <a:p>
            <a:r>
              <a:rPr lang="en-US" sz="800" dirty="0" smtClean="0">
                <a:solidFill>
                  <a:prstClr val="black"/>
                </a:solidFill>
              </a:rPr>
              <a:t>TRMATG002A</a:t>
            </a:r>
            <a:endParaRPr lang="en-US" sz="800" dirty="0">
              <a:solidFill>
                <a:prstClr val="black"/>
              </a:solidFill>
            </a:endParaRPr>
          </a:p>
        </p:txBody>
      </p:sp>
      <p:cxnSp>
        <p:nvCxnSpPr>
          <p:cNvPr id="23" name="Rett pil 22"/>
          <p:cNvCxnSpPr>
            <a:stCxn id="22" idx="2"/>
          </p:cNvCxnSpPr>
          <p:nvPr/>
        </p:nvCxnSpPr>
        <p:spPr>
          <a:xfrm>
            <a:off x="1835696" y="1255396"/>
            <a:ext cx="216024" cy="81229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/>
          <p:cNvSpPr txBox="1"/>
          <p:nvPr/>
        </p:nvSpPr>
        <p:spPr>
          <a:xfrm>
            <a:off x="2555776" y="0"/>
            <a:ext cx="6588224" cy="63649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BULLSEYE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kstSylinder 3"/>
          <p:cNvSpPr txBox="1"/>
          <p:nvPr/>
        </p:nvSpPr>
        <p:spPr>
          <a:xfrm>
            <a:off x="0" y="4515965"/>
            <a:ext cx="9144000" cy="4953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400" dirty="0" smtClean="0"/>
              <a:t>Same for both BLUE and RED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3791" y="843558"/>
            <a:ext cx="7125426" cy="3672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Kontor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</TotalTime>
  <Words>867</Words>
  <Application>Microsoft Office PowerPoint</Application>
  <PresentationFormat>Skjermfremvisning (16:9)</PresentationFormat>
  <Paragraphs>111</Paragraphs>
  <Slides>14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Lysbildetitler</vt:lpstr>
      </vt:variant>
      <vt:variant>
        <vt:i4>14</vt:i4>
      </vt:variant>
    </vt:vector>
  </HeadingPairs>
  <TitlesOfParts>
    <vt:vector size="16" baseType="lpstr">
      <vt:lpstr>Kontortema</vt:lpstr>
      <vt:lpstr>1_Kontortema</vt:lpstr>
      <vt:lpstr>  </vt:lpstr>
      <vt:lpstr>Lysbilde 2</vt:lpstr>
      <vt:lpstr>Lysbilde 3</vt:lpstr>
      <vt:lpstr>Lysbilde 4</vt:lpstr>
      <vt:lpstr>Lysbilde 5</vt:lpstr>
      <vt:lpstr>Lysbilde 6</vt:lpstr>
      <vt:lpstr>TRMATGT002  Military Storage</vt:lpstr>
      <vt:lpstr>TRMATGT002  Military Storage</vt:lpstr>
      <vt:lpstr>Lysbilde 9</vt:lpstr>
      <vt:lpstr>Lysbilde 10</vt:lpstr>
      <vt:lpstr>Lysbilde 11</vt:lpstr>
      <vt:lpstr>Lysbilde 12</vt:lpstr>
      <vt:lpstr>Lysbilde 13</vt:lpstr>
      <vt:lpstr>Lysbilde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132nd Strike and OCA Escort v1.0 TRMA</dc:title>
  <dc:creator>132nd Virtual Wing</dc:creator>
  <cp:lastModifiedBy>Neck</cp:lastModifiedBy>
  <cp:revision>52</cp:revision>
  <dcterms:created xsi:type="dcterms:W3CDTF">2019-03-12T22:01:00Z</dcterms:created>
  <dcterms:modified xsi:type="dcterms:W3CDTF">2024-10-07T18:49:48Z</dcterms:modified>
</cp:coreProperties>
</file>

<file path=docProps/thumbnail.jpeg>
</file>